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986" r:id="rId3"/>
    <p:sldId id="991" r:id="rId4"/>
    <p:sldId id="993" r:id="rId5"/>
    <p:sldId id="994" r:id="rId6"/>
    <p:sldId id="1002" r:id="rId7"/>
    <p:sldId id="1003" r:id="rId8"/>
    <p:sldId id="995" r:id="rId9"/>
    <p:sldId id="997" r:id="rId10"/>
    <p:sldId id="998" r:id="rId11"/>
    <p:sldId id="999" r:id="rId12"/>
    <p:sldId id="1000" r:id="rId13"/>
    <p:sldId id="1004" r:id="rId14"/>
    <p:sldId id="989" r:id="rId15"/>
    <p:sldId id="990" r:id="rId16"/>
    <p:sldId id="1001"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64827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Project 2</a:t>
            </a:r>
            <a:r>
              <a:rPr lang="zh-CN" altLang="en-US" sz="5200" dirty="0">
                <a:solidFill>
                  <a:srgbClr val="70AD47">
                    <a:lumMod val="75000"/>
                  </a:srgbClr>
                </a:solidFill>
                <a:ea typeface="楷体" panose="02010609060101010101" pitchFamily="49" charset="-122"/>
                <a:cs typeface="Times New Roman" panose="02020603050405020304" pitchFamily="18" charset="0"/>
              </a:rPr>
              <a:t>　</a:t>
            </a:r>
            <a:r>
              <a:rPr lang="en-US" altLang="zh-CN" sz="5200" dirty="0">
                <a:solidFill>
                  <a:srgbClr val="70AD47">
                    <a:lumMod val="75000"/>
                  </a:srgbClr>
                </a:solidFill>
                <a:ea typeface="楷体" panose="02010609060101010101" pitchFamily="49" charset="-122"/>
                <a:cs typeface="Times New Roman" panose="02020603050405020304" pitchFamily="18" charset="0"/>
              </a:rPr>
              <a:t>Our friends</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6526440" cy="5909310"/>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有两个多余选项</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 woman in white your sister, Jack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my aunt.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looks so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p>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年轻</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twenty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 years old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7031310" y="684150"/>
            <a:ext cx="4896544" cy="5909310"/>
          </a:xfrm>
          <a:prstGeom prst="rect">
            <a:avLst/>
          </a:prstGeom>
          <a:noFill/>
          <a:ln w="19050">
            <a:solidFill>
              <a:srgbClr val="FF66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old is she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she is.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What does she like 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works from Monday to Saturday.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often plays with me after work.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Does she have any hobbies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No, she isn’t.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1622084" y="3429000"/>
            <a:ext cx="463588" cy="523220"/>
          </a:xfrm>
          <a:prstGeom prst="rect">
            <a:avLst/>
          </a:prstGeom>
          <a:noFill/>
        </p:spPr>
        <p:txBody>
          <a:bodyPr wrap="none" rtlCol="0">
            <a:spAutoFit/>
          </a:bodyPr>
          <a:lstStyle/>
          <a:p>
            <a:pPr algn="ctr"/>
            <a:r>
              <a:rPr lang="en-US" altLang="zh-CN" dirty="0"/>
              <a:t>G</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1001638" y="537321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6214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she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a doctor.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Oh, she is so busy.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likes playing table tennis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good at it. We can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idea.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39222" y="742090"/>
            <a:ext cx="5688632" cy="5262979"/>
          </a:xfrm>
          <a:prstGeom prst="rect">
            <a:avLst/>
          </a:prstGeom>
          <a:noFill/>
          <a:ln w="19050">
            <a:solidFill>
              <a:srgbClr val="FF6600"/>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old is she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she is.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What does she like 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works from Monday to Saturday.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She often plays with me after work.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Does she have any hobbies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No, she isn’t.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4061730" y="1548166"/>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4367014" y="2196238"/>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083524" y="3463504"/>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4018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76672"/>
            <a:ext cx="11485848" cy="2862322"/>
          </a:xfrm>
        </p:spPr>
        <p:txBody>
          <a:bodyPr/>
          <a:lstStyle/>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完形填空。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name is Eric. Let me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about my day.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3.eps" descr="id:2147498260;FounderCES"/>
          <p:cNvPicPr/>
          <p:nvPr/>
        </p:nvPicPr>
        <p:blipFill>
          <a:blip r:embed="rId2"/>
          <a:stretch>
            <a:fillRect/>
          </a:stretch>
        </p:blipFill>
        <p:spPr>
          <a:xfrm>
            <a:off x="360854" y="1287344"/>
            <a:ext cx="10012045" cy="708660"/>
          </a:xfrm>
          <a:prstGeom prst="rect">
            <a:avLst/>
          </a:prstGeom>
        </p:spPr>
      </p:pic>
      <p:sp>
        <p:nvSpPr>
          <p:cNvPr id="4" name="内容占位符 1"/>
          <p:cNvSpPr txBox="1">
            <a:spLocks/>
          </p:cNvSpPr>
          <p:nvPr/>
        </p:nvSpPr>
        <p:spPr bwMode="auto">
          <a:xfrm>
            <a:off x="360854" y="3284984"/>
            <a:ext cx="11485848" cy="181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3149600" algn="l"/>
                <a:tab pos="5648325" algn="l"/>
                <a:tab pos="646112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err="1"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		B. say				C. tell</a:t>
            </a:r>
          </a:p>
          <a:p>
            <a:pPr eaLnBrk="1" hangingPunct="0">
              <a:spcAft>
                <a:spcPts val="0"/>
              </a:spcAft>
              <a:tabLst>
                <a:tab pos="630238" algn="l"/>
                <a:tab pos="3149600" algn="l"/>
                <a:tab pos="5648325" algn="l"/>
                <a:tab pos="646112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648325" algn="l"/>
                <a:tab pos="646112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648325" algn="l"/>
                <a:tab pos="646112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648325" algn="l"/>
                <a:tab pos="6461125"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50590" y="3879632"/>
            <a:ext cx="1129611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句意：让我告诉你关于我的一天吧。</a:t>
            </a:r>
            <a:r>
              <a:rPr lang="en-US" altLang="zh-CN" dirty="0">
                <a:cs typeface="Times New Roman" panose="02020603050405020304" pitchFamily="18" charset="0"/>
              </a:rPr>
              <a:t>“tell </a:t>
            </a:r>
            <a:r>
              <a:rPr lang="en-US" altLang="zh-CN" dirty="0" err="1">
                <a:cs typeface="Times New Roman" panose="02020603050405020304" pitchFamily="18" charset="0"/>
              </a:rPr>
              <a:t>sb</a:t>
            </a:r>
            <a:r>
              <a:rPr lang="en-US" altLang="zh-CN" dirty="0">
                <a:cs typeface="Times New Roman" panose="02020603050405020304" pitchFamily="18" charset="0"/>
              </a:rPr>
              <a:t> about sth”</a:t>
            </a:r>
            <a:r>
              <a:rPr lang="zh-CN" altLang="zh-CN" dirty="0">
                <a:cs typeface="Times New Roman" panose="02020603050405020304" pitchFamily="18" charset="0"/>
              </a:rPr>
              <a:t>意为</a:t>
            </a:r>
            <a:r>
              <a:rPr lang="en-US" altLang="zh-CN" dirty="0">
                <a:cs typeface="Times New Roman" panose="02020603050405020304" pitchFamily="18" charset="0"/>
              </a:rPr>
              <a:t>“</a:t>
            </a:r>
            <a:r>
              <a:rPr lang="zh-CN" altLang="zh-CN" dirty="0">
                <a:cs typeface="Times New Roman" panose="02020603050405020304" pitchFamily="18" charset="0"/>
              </a:rPr>
              <a:t>告诉某人关于某事</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56760" y="337557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318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95386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up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seven o’clock every morning. I wash my face and brush my teeth first. Next, I have breakfast.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get ready for school. I take my schoolbag and go to school by bus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834352"/>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3149600" algn="l"/>
                <a:tab pos="5648325" algn="l"/>
                <a:tab pos="64611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B. on					C. in</a:t>
            </a:r>
          </a:p>
          <a:p>
            <a:pPr eaLnBrk="1" hangingPunct="0">
              <a:spcAft>
                <a:spcPts val="0"/>
              </a:spcAft>
              <a:tabLst>
                <a:tab pos="630238" algn="l"/>
                <a:tab pos="3149600" algn="l"/>
                <a:tab pos="5648325" algn="l"/>
                <a:tab pos="6461125" algn="l"/>
              </a:tabLst>
            </a:pP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648325" algn="l"/>
                <a:tab pos="6461125" algn="l"/>
              </a:tabLst>
            </a:pP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648325" algn="l"/>
                <a:tab pos="64611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That		B. But				C. Then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54368" y="3395715"/>
            <a:ext cx="1108545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a:t>
            </a:r>
            <a:r>
              <a:rPr lang="en-US" altLang="zh-CN" dirty="0">
                <a:cs typeface="Times New Roman" panose="02020603050405020304" pitchFamily="18" charset="0"/>
              </a:rPr>
              <a:t>seven o’clock </a:t>
            </a:r>
            <a:r>
              <a:rPr lang="zh-CN" altLang="zh-CN" dirty="0">
                <a:cs typeface="Times New Roman" panose="02020603050405020304" pitchFamily="18" charset="0"/>
              </a:rPr>
              <a:t>可知需填写介词。在具体时间点前用介词</a:t>
            </a:r>
            <a:r>
              <a:rPr lang="en-US" altLang="zh-CN" dirty="0">
                <a:cs typeface="Times New Roman" panose="02020603050405020304" pitchFamily="18" charset="0"/>
              </a:rPr>
              <a:t>at,</a:t>
            </a:r>
            <a:r>
              <a:rPr lang="zh-CN" altLang="zh-CN" dirty="0">
                <a:cs typeface="Times New Roman" panose="02020603050405020304" pitchFamily="18" charset="0"/>
              </a:rPr>
              <a:t>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22598" y="4634552"/>
            <a:ext cx="9145016"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联系上文发现</a:t>
            </a:r>
            <a:r>
              <a:rPr lang="en-US" altLang="zh-CN" dirty="0">
                <a:cs typeface="Times New Roman" panose="02020603050405020304" pitchFamily="18" charset="0"/>
              </a:rPr>
              <a:t>next,</a:t>
            </a:r>
            <a:r>
              <a:rPr lang="zh-CN" altLang="zh-CN" dirty="0">
                <a:cs typeface="Times New Roman" panose="02020603050405020304" pitchFamily="18" charset="0"/>
              </a:rPr>
              <a:t>可知接下来用顺序词</a:t>
            </a:r>
            <a:r>
              <a:rPr lang="en-US" altLang="zh-CN" dirty="0">
                <a:cs typeface="Times New Roman" panose="02020603050405020304" pitchFamily="18" charset="0"/>
              </a:rPr>
              <a:t>then</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65386" y="29402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0630" y="412991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0345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four classes in the morning. I have lunch at twelve o’clock. Then I have three classes in the afternoon.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I watch TV. Then I do my homework. I have dinner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family. I go to bed at eight o’clock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34566" y="2703628"/>
            <a:ext cx="11485848"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238" algn="l"/>
                <a:tab pos="3149600" algn="l"/>
                <a:tab pos="5024438"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After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p>
          <a:p>
            <a:pPr>
              <a:spcAft>
                <a:spcPts val="0"/>
              </a:spcAft>
              <a:tabLst>
                <a:tab pos="630238" algn="l"/>
                <a:tab pos="3149600" algn="l"/>
                <a:tab pos="5024438"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024438"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024438"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024438"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024438"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and		B. to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3230637"/>
            <a:ext cx="1129611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由后文</a:t>
            </a:r>
            <a:r>
              <a:rPr lang="en-US" altLang="zh-CN" dirty="0">
                <a:cs typeface="Times New Roman" panose="02020603050405020304" pitchFamily="18" charset="0"/>
              </a:rPr>
              <a:t>watch TV</a:t>
            </a:r>
            <a:r>
              <a:rPr lang="zh-CN" altLang="zh-CN" dirty="0">
                <a:cs typeface="Times New Roman" panose="02020603050405020304" pitchFamily="18" charset="0"/>
              </a:rPr>
              <a:t>可知这是放学后做的事，故介词用</a:t>
            </a:r>
            <a:r>
              <a:rPr lang="en-US" altLang="zh-CN" dirty="0" err="1">
                <a:cs typeface="Times New Roman" panose="02020603050405020304" pitchFamily="18" charset="0"/>
              </a:rPr>
              <a:t>after,after</a:t>
            </a:r>
            <a:r>
              <a:rPr lang="en-US" altLang="zh-CN" dirty="0">
                <a:cs typeface="Times New Roman" panose="02020603050405020304" pitchFamily="18" charset="0"/>
              </a:rPr>
              <a:t> school</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放学后</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50590" y="5013176"/>
            <a:ext cx="9721080"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a:t>
            </a:r>
            <a:r>
              <a:rPr lang="zh-CN" altLang="zh-CN" dirty="0">
                <a:cs typeface="Times New Roman" panose="02020603050405020304" pitchFamily="18" charset="0"/>
              </a:rPr>
              <a:t>和某人共进晚餐</a:t>
            </a:r>
            <a:r>
              <a:rPr lang="en-US" altLang="zh-CN" dirty="0">
                <a:cs typeface="Times New Roman" panose="02020603050405020304" pitchFamily="18" charset="0"/>
              </a:rPr>
              <a:t>”</a:t>
            </a:r>
            <a:r>
              <a:rPr lang="zh-CN" altLang="zh-CN" dirty="0">
                <a:cs typeface="Times New Roman" panose="02020603050405020304" pitchFamily="18" charset="0"/>
              </a:rPr>
              <a:t>是</a:t>
            </a:r>
            <a:r>
              <a:rPr lang="en-US" altLang="zh-CN" dirty="0">
                <a:cs typeface="Times New Roman" panose="02020603050405020304" pitchFamily="18" charset="0"/>
              </a:rPr>
              <a:t>“have dinner with </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10630" y="278955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02004" y="452637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big old tree near my school. A beautiful bird lives in the tree. In the morning, I take some food to the tree. The bird sees me and comes down. The food is in my hand. The bird comes to my hand and eats the food. After that it goes back to the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give some food to this bird every day. And so the bird knows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 I like the bird and the bird likes me too. I think birds are our good friends.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tree near my school is young and beautiful.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the bird but it doesn’t like 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day, I give the bird some food.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bird comes to my home and eats the food every 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Birds aren’t our good friends.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65386" y="85396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65386" y="1476158"/>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2115604"/>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74012" y="277230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47026" y="340983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56720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550590" y="1426913"/>
            <a:ext cx="11485848" cy="535916"/>
          </a:xfrm>
        </p:spPr>
        <p:txBody>
          <a:bodyPr/>
          <a:lstStyle/>
          <a:p>
            <a:pPr hangingPunct="0">
              <a:spcAft>
                <a:spcPts val="0"/>
              </a:spcAft>
              <a:tabLst>
                <a:tab pos="630555" algn="l"/>
                <a:tab pos="3150870" algn="l"/>
                <a:tab pos="6391275" algn="l"/>
              </a:tabLst>
            </a:pPr>
            <a:r>
              <a:rPr lang="zh-CN" altLang="zh-CN" sz="22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z="22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听录音</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sz="22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1.eps" descr="id:2147498239;FounderCES"/>
          <p:cNvPicPr/>
          <p:nvPr/>
        </p:nvPicPr>
        <p:blipFill>
          <a:blip r:embed="rId2"/>
          <a:stretch>
            <a:fillRect/>
          </a:stretch>
        </p:blipFill>
        <p:spPr>
          <a:xfrm>
            <a:off x="550590" y="908720"/>
            <a:ext cx="9058935" cy="518607"/>
          </a:xfrm>
          <a:prstGeom prst="rect">
            <a:avLst/>
          </a:prstGeom>
        </p:spPr>
      </p:pic>
      <p:pic>
        <p:nvPicPr>
          <p:cNvPr id="4" name="bt54.jpg" descr="id:2147498246;FounderCES"/>
          <p:cNvPicPr/>
          <p:nvPr/>
        </p:nvPicPr>
        <p:blipFill>
          <a:blip r:embed="rId3"/>
          <a:stretch>
            <a:fillRect/>
          </a:stretch>
        </p:blipFill>
        <p:spPr>
          <a:xfrm>
            <a:off x="852422" y="2132856"/>
            <a:ext cx="10470573" cy="1627505"/>
          </a:xfrm>
          <a:prstGeom prst="rect">
            <a:avLst/>
          </a:prstGeom>
        </p:spPr>
      </p:pic>
      <p:sp>
        <p:nvSpPr>
          <p:cNvPr id="5" name="矩形 4"/>
          <p:cNvSpPr/>
          <p:nvPr/>
        </p:nvSpPr>
        <p:spPr>
          <a:xfrm>
            <a:off x="455712" y="3885382"/>
            <a:ext cx="5927526" cy="1865126"/>
          </a:xfrm>
          <a:prstGeom prst="rect">
            <a:avLst/>
          </a:prstGeom>
        </p:spPr>
        <p:txBody>
          <a:bodyPr wrap="square">
            <a:spAutoFit/>
          </a:bodyPr>
          <a:lstStyle/>
          <a:p>
            <a:pPr algn="just">
              <a:lnSpc>
                <a:spcPct val="120000"/>
              </a:lnSpc>
              <a:spcAft>
                <a:spcPts val="0"/>
              </a:spcAft>
            </a:pPr>
            <a:r>
              <a:rPr lang="zh-CN" altLang="zh-CN" sz="2400" dirty="0">
                <a:ea typeface="黑体" panose="02010609060101010101" pitchFamily="49" charset="-122"/>
                <a:cs typeface="Times New Roman" panose="02020603050405020304" pitchFamily="18" charset="0"/>
              </a:rPr>
              <a:t> </a:t>
            </a:r>
            <a:r>
              <a:rPr lang="en-US" altLang="zh-CN" sz="2400" dirty="0">
                <a:solidFill>
                  <a:srgbClr val="ED028C"/>
                </a:solidFill>
                <a:cs typeface="Times New Roman" panose="02020603050405020304" pitchFamily="18" charset="0"/>
              </a:rPr>
              <a:t>1</a:t>
            </a:r>
            <a:r>
              <a:rPr lang="en-US" altLang="zh-CN" sz="2400" dirty="0">
                <a:solidFill>
                  <a:srgbClr val="ED028C"/>
                </a:solidFill>
                <a:latin typeface="宋体" panose="02010600030101010101" pitchFamily="2" charset="-122"/>
                <a:cs typeface="Times New Roman" panose="02020603050405020304" pitchFamily="18" charset="0"/>
              </a:rPr>
              <a:t>.</a:t>
            </a:r>
            <a:r>
              <a:rPr lang="en-US" altLang="zh-CN" sz="2400" dirty="0">
                <a:solidFill>
                  <a:srgbClr val="ED028C"/>
                </a:solidFill>
                <a:cs typeface="Times New Roman" panose="02020603050405020304" pitchFamily="18" charset="0"/>
              </a:rPr>
              <a:t>W</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What do they do</a:t>
            </a:r>
            <a:r>
              <a:rPr lang="zh-CN" altLang="zh-CN" sz="2400" dirty="0">
                <a:solidFill>
                  <a:srgbClr val="ED028C"/>
                </a:solidFill>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smtClean="0">
                <a:solidFill>
                  <a:srgbClr val="ED028C"/>
                </a:solidFill>
                <a:cs typeface="Times New Roman" panose="02020603050405020304" pitchFamily="18" charset="0"/>
              </a:rPr>
              <a:t>     M</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They are farmers</a:t>
            </a:r>
            <a:r>
              <a:rPr lang="en-US" altLang="zh-CN" sz="2400" dirty="0">
                <a:solidFill>
                  <a:srgbClr val="ED028C"/>
                </a:solidFill>
                <a:latin typeface="宋体" panose="02010600030101010101" pitchFamily="2" charset="-122"/>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a:solidFill>
                  <a:srgbClr val="ED028C"/>
                </a:solidFill>
                <a:cs typeface="Times New Roman" panose="02020603050405020304" pitchFamily="18" charset="0"/>
              </a:rPr>
              <a:t>2</a:t>
            </a:r>
            <a:r>
              <a:rPr lang="en-US" altLang="zh-CN" sz="2400" dirty="0">
                <a:solidFill>
                  <a:srgbClr val="ED028C"/>
                </a:solidFill>
                <a:latin typeface="宋体" panose="02010600030101010101" pitchFamily="2" charset="-122"/>
                <a:cs typeface="Times New Roman" panose="02020603050405020304" pitchFamily="18" charset="0"/>
              </a:rPr>
              <a:t>.</a:t>
            </a:r>
            <a:r>
              <a:rPr lang="en-US" altLang="zh-CN" sz="2400" dirty="0">
                <a:solidFill>
                  <a:srgbClr val="ED028C"/>
                </a:solidFill>
                <a:cs typeface="Times New Roman" panose="02020603050405020304" pitchFamily="18" charset="0"/>
              </a:rPr>
              <a:t>W</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Do you often chat on the Internet</a:t>
            </a:r>
            <a:r>
              <a:rPr lang="zh-CN" altLang="zh-CN" sz="2400" dirty="0">
                <a:solidFill>
                  <a:srgbClr val="ED028C"/>
                </a:solidFill>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smtClean="0">
                <a:solidFill>
                  <a:srgbClr val="ED028C"/>
                </a:solidFill>
                <a:cs typeface="Times New Roman" panose="02020603050405020304" pitchFamily="18" charset="0"/>
              </a:rPr>
              <a:t>    M</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Yes, I do</a:t>
            </a:r>
            <a:r>
              <a:rPr lang="en-US" altLang="zh-CN" sz="2400" dirty="0" smtClean="0">
                <a:solidFill>
                  <a:srgbClr val="ED028C"/>
                </a:solidFill>
                <a:latin typeface="宋体" panose="02010600030101010101" pitchFamily="2" charset="-122"/>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
        <p:nvSpPr>
          <p:cNvPr id="6" name="矩形 5"/>
          <p:cNvSpPr/>
          <p:nvPr/>
        </p:nvSpPr>
        <p:spPr>
          <a:xfrm>
            <a:off x="6383238" y="3653650"/>
            <a:ext cx="5381889" cy="2751522"/>
          </a:xfrm>
          <a:prstGeom prst="rect">
            <a:avLst/>
          </a:prstGeom>
        </p:spPr>
        <p:txBody>
          <a:bodyPr wrap="square">
            <a:spAutoFit/>
          </a:bodyPr>
          <a:lstStyle/>
          <a:p>
            <a:pPr algn="just">
              <a:lnSpc>
                <a:spcPct val="120000"/>
              </a:lnSpc>
              <a:spcAft>
                <a:spcPts val="0"/>
              </a:spcAft>
            </a:pPr>
            <a:r>
              <a:rPr lang="en-US" altLang="zh-CN" sz="2400" dirty="0">
                <a:solidFill>
                  <a:srgbClr val="ED028C"/>
                </a:solidFill>
                <a:cs typeface="Times New Roman" panose="02020603050405020304" pitchFamily="18" charset="0"/>
              </a:rPr>
              <a:t>3</a:t>
            </a:r>
            <a:r>
              <a:rPr lang="en-US" altLang="zh-CN" sz="2400" dirty="0">
                <a:solidFill>
                  <a:srgbClr val="ED028C"/>
                </a:solidFill>
                <a:latin typeface="宋体" panose="02010600030101010101" pitchFamily="2" charset="-122"/>
                <a:cs typeface="Times New Roman" panose="02020603050405020304" pitchFamily="18" charset="0"/>
              </a:rPr>
              <a:t>.</a:t>
            </a:r>
            <a:r>
              <a:rPr lang="en-US" altLang="zh-CN" sz="2400" dirty="0">
                <a:solidFill>
                  <a:srgbClr val="ED028C"/>
                </a:solidFill>
                <a:cs typeface="Times New Roman" panose="02020603050405020304" pitchFamily="18" charset="0"/>
              </a:rPr>
              <a:t>M</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What does she do</a:t>
            </a:r>
            <a:r>
              <a:rPr lang="zh-CN" altLang="zh-CN" sz="2400" dirty="0">
                <a:solidFill>
                  <a:srgbClr val="ED028C"/>
                </a:solidFill>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a:solidFill>
                  <a:srgbClr val="ED028C"/>
                </a:solidFill>
                <a:cs typeface="Times New Roman" panose="02020603050405020304" pitchFamily="18" charset="0"/>
              </a:rPr>
              <a:t>    W</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She’s a doctor</a:t>
            </a:r>
            <a:r>
              <a:rPr lang="en-US" altLang="zh-CN" sz="2400" dirty="0">
                <a:solidFill>
                  <a:srgbClr val="ED028C"/>
                </a:solidFill>
                <a:latin typeface="宋体" panose="02010600030101010101" pitchFamily="2" charset="-122"/>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smtClean="0">
                <a:solidFill>
                  <a:srgbClr val="ED028C"/>
                </a:solidFill>
                <a:cs typeface="Times New Roman" panose="02020603050405020304" pitchFamily="18" charset="0"/>
              </a:rPr>
              <a:t>4</a:t>
            </a:r>
            <a:r>
              <a:rPr lang="en-US" altLang="zh-CN" sz="2400" dirty="0" smtClean="0">
                <a:solidFill>
                  <a:srgbClr val="ED028C"/>
                </a:solidFill>
                <a:latin typeface="宋体" panose="02010600030101010101" pitchFamily="2" charset="-122"/>
                <a:cs typeface="Times New Roman" panose="02020603050405020304" pitchFamily="18" charset="0"/>
              </a:rPr>
              <a:t>.</a:t>
            </a:r>
            <a:r>
              <a:rPr lang="en-US" altLang="zh-CN" sz="2400" dirty="0" smtClean="0">
                <a:solidFill>
                  <a:srgbClr val="ED028C"/>
                </a:solidFill>
                <a:cs typeface="Times New Roman" panose="02020603050405020304" pitchFamily="18" charset="0"/>
              </a:rPr>
              <a:t>I </a:t>
            </a:r>
            <a:r>
              <a:rPr lang="en-US" altLang="zh-CN" sz="2400" dirty="0">
                <a:solidFill>
                  <a:srgbClr val="ED028C"/>
                </a:solidFill>
                <a:cs typeface="Times New Roman" panose="02020603050405020304" pitchFamily="18" charset="0"/>
              </a:rPr>
              <a:t>often go to see Father Christmas at Christmas</a:t>
            </a:r>
            <a:r>
              <a:rPr lang="en-US" altLang="zh-CN" sz="2400" dirty="0">
                <a:solidFill>
                  <a:srgbClr val="ED028C"/>
                </a:solidFill>
                <a:latin typeface="宋体" panose="02010600030101010101" pitchFamily="2" charset="-122"/>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a:solidFill>
                  <a:srgbClr val="ED028C"/>
                </a:solidFill>
                <a:cs typeface="Times New Roman" panose="02020603050405020304" pitchFamily="18" charset="0"/>
              </a:rPr>
              <a:t>5</a:t>
            </a:r>
            <a:r>
              <a:rPr lang="en-US" altLang="zh-CN" sz="2400" dirty="0">
                <a:solidFill>
                  <a:srgbClr val="ED028C"/>
                </a:solidFill>
                <a:latin typeface="宋体" panose="02010600030101010101" pitchFamily="2" charset="-122"/>
                <a:cs typeface="Times New Roman" panose="02020603050405020304" pitchFamily="18" charset="0"/>
              </a:rPr>
              <a:t>.</a:t>
            </a:r>
            <a:r>
              <a:rPr lang="en-US" altLang="zh-CN" sz="2400" dirty="0">
                <a:solidFill>
                  <a:srgbClr val="ED028C"/>
                </a:solidFill>
                <a:cs typeface="Times New Roman" panose="02020603050405020304" pitchFamily="18" charset="0"/>
              </a:rPr>
              <a:t>M</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Where does he live</a:t>
            </a:r>
            <a:r>
              <a:rPr lang="zh-CN" altLang="zh-CN" sz="2400" dirty="0">
                <a:solidFill>
                  <a:srgbClr val="ED028C"/>
                </a:solidFill>
                <a:cs typeface="Times New Roman" panose="02020603050405020304" pitchFamily="18" charset="0"/>
              </a:rPr>
              <a:t>？</a:t>
            </a:r>
            <a:endParaRPr lang="zh-CN" altLang="zh-CN" sz="2400" dirty="0">
              <a:solidFill>
                <a:srgbClr val="000000"/>
              </a:solidFill>
              <a:cs typeface="Times New Roman" panose="02020603050405020304" pitchFamily="18" charset="0"/>
            </a:endParaRPr>
          </a:p>
          <a:p>
            <a:pPr algn="just">
              <a:lnSpc>
                <a:spcPct val="120000"/>
              </a:lnSpc>
              <a:spcAft>
                <a:spcPts val="0"/>
              </a:spcAft>
            </a:pPr>
            <a:r>
              <a:rPr lang="en-US" altLang="zh-CN" sz="2400" dirty="0" smtClean="0">
                <a:solidFill>
                  <a:srgbClr val="ED028C"/>
                </a:solidFill>
                <a:cs typeface="Times New Roman" panose="02020603050405020304" pitchFamily="18" charset="0"/>
              </a:rPr>
              <a:t>    W</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He lives in Canada</a:t>
            </a:r>
            <a:r>
              <a:rPr lang="en-US" altLang="zh-CN" sz="2400" dirty="0">
                <a:solidFill>
                  <a:srgbClr val="ED028C"/>
                </a:solidFill>
                <a:latin typeface="宋体" panose="02010600030101010101" pitchFamily="2" charset="-122"/>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
        <p:nvSpPr>
          <p:cNvPr id="7" name="文本框 6"/>
          <p:cNvSpPr txBox="1"/>
          <p:nvPr/>
        </p:nvSpPr>
        <p:spPr>
          <a:xfrm>
            <a:off x="5315942" y="3339740"/>
            <a:ext cx="338554" cy="461665"/>
          </a:xfrm>
          <a:prstGeom prst="rect">
            <a:avLst/>
          </a:prstGeom>
          <a:noFill/>
        </p:spPr>
        <p:txBody>
          <a:bodyPr wrap="none" rtlCol="0">
            <a:spAutoFit/>
          </a:bodyPr>
          <a:lstStyle/>
          <a:p>
            <a:pPr algn="ctr"/>
            <a:r>
              <a:rPr lang="en-US" altLang="zh-CN" sz="2400" dirty="0"/>
              <a:t>1</a:t>
            </a:r>
            <a:endParaRPr lang="zh-CN" altLang="en-US" sz="2400" b="1" kern="100" dirty="0">
              <a:solidFill>
                <a:srgbClr val="FF0000"/>
              </a:solidFill>
              <a:cs typeface="Times New Roman" panose="02020603050405020304" pitchFamily="18" charset="0"/>
            </a:endParaRPr>
          </a:p>
        </p:txBody>
      </p:sp>
      <p:sp>
        <p:nvSpPr>
          <p:cNvPr id="8" name="文本框 7"/>
          <p:cNvSpPr txBox="1"/>
          <p:nvPr/>
        </p:nvSpPr>
        <p:spPr>
          <a:xfrm>
            <a:off x="10398324" y="3356992"/>
            <a:ext cx="338554" cy="461665"/>
          </a:xfrm>
          <a:prstGeom prst="rect">
            <a:avLst/>
          </a:prstGeom>
          <a:noFill/>
        </p:spPr>
        <p:txBody>
          <a:bodyPr wrap="none" rtlCol="0">
            <a:spAutoFit/>
          </a:bodyPr>
          <a:lstStyle/>
          <a:p>
            <a:pPr algn="ctr"/>
            <a:r>
              <a:rPr lang="en-US" altLang="zh-CN" sz="2400" dirty="0"/>
              <a:t>2</a:t>
            </a:r>
            <a:endParaRPr lang="zh-CN" altLang="en-US" sz="2400" b="1" kern="100" dirty="0">
              <a:solidFill>
                <a:srgbClr val="FF0000"/>
              </a:solidFill>
              <a:cs typeface="Times New Roman" panose="02020603050405020304" pitchFamily="18" charset="0"/>
            </a:endParaRPr>
          </a:p>
        </p:txBody>
      </p:sp>
      <p:sp>
        <p:nvSpPr>
          <p:cNvPr id="9" name="文本框 8"/>
          <p:cNvSpPr txBox="1"/>
          <p:nvPr/>
        </p:nvSpPr>
        <p:spPr>
          <a:xfrm>
            <a:off x="1283494" y="3339740"/>
            <a:ext cx="338554" cy="461665"/>
          </a:xfrm>
          <a:prstGeom prst="rect">
            <a:avLst/>
          </a:prstGeom>
          <a:noFill/>
        </p:spPr>
        <p:txBody>
          <a:bodyPr wrap="none" rtlCol="0">
            <a:spAutoFit/>
          </a:bodyPr>
          <a:lstStyle/>
          <a:p>
            <a:pPr algn="ctr"/>
            <a:r>
              <a:rPr lang="en-US" altLang="zh-CN" sz="2400" dirty="0"/>
              <a:t>3</a:t>
            </a:r>
            <a:endParaRPr lang="zh-CN" altLang="en-US" sz="2400" b="1" kern="100" dirty="0">
              <a:solidFill>
                <a:srgbClr val="FF0000"/>
              </a:solidFill>
              <a:cs typeface="Times New Roman" panose="02020603050405020304" pitchFamily="18" charset="0"/>
            </a:endParaRPr>
          </a:p>
        </p:txBody>
      </p:sp>
      <p:sp>
        <p:nvSpPr>
          <p:cNvPr id="10" name="文本框 9"/>
          <p:cNvSpPr txBox="1"/>
          <p:nvPr/>
        </p:nvSpPr>
        <p:spPr>
          <a:xfrm>
            <a:off x="3164328" y="3348366"/>
            <a:ext cx="338554" cy="461665"/>
          </a:xfrm>
          <a:prstGeom prst="rect">
            <a:avLst/>
          </a:prstGeom>
          <a:noFill/>
        </p:spPr>
        <p:txBody>
          <a:bodyPr wrap="none" rtlCol="0">
            <a:spAutoFit/>
          </a:bodyPr>
          <a:lstStyle/>
          <a:p>
            <a:pPr algn="ctr"/>
            <a:r>
              <a:rPr lang="en-US" altLang="zh-CN" sz="2400" dirty="0"/>
              <a:t>4</a:t>
            </a:r>
            <a:endParaRPr lang="zh-CN" altLang="en-US" sz="2400" b="1" kern="100" dirty="0">
              <a:solidFill>
                <a:srgbClr val="FF0000"/>
              </a:solidFill>
              <a:cs typeface="Times New Roman" panose="02020603050405020304" pitchFamily="18" charset="0"/>
            </a:endParaRPr>
          </a:p>
        </p:txBody>
      </p:sp>
      <p:sp>
        <p:nvSpPr>
          <p:cNvPr id="11" name="文本框 10"/>
          <p:cNvSpPr txBox="1"/>
          <p:nvPr/>
        </p:nvSpPr>
        <p:spPr>
          <a:xfrm>
            <a:off x="7818970" y="3356992"/>
            <a:ext cx="338554" cy="461665"/>
          </a:xfrm>
          <a:prstGeom prst="rect">
            <a:avLst/>
          </a:prstGeom>
          <a:noFill/>
        </p:spPr>
        <p:txBody>
          <a:bodyPr wrap="none" rtlCol="0">
            <a:spAutoFit/>
          </a:bodyPr>
          <a:lstStyle/>
          <a:p>
            <a:pPr algn="ctr"/>
            <a:r>
              <a:rPr lang="en-US" altLang="zh-CN" sz="2400" dirty="0"/>
              <a:t>5</a:t>
            </a:r>
            <a:endParaRPr lang="zh-CN" altLang="en-US" sz="24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3" end="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选出每组单词画线部分的发音不同的一项</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01157"/>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3149600" algn="l"/>
                <a:tab pos="511016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earl</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merr</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bu</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11016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ait		B.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ite			C. al</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ays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11016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	B. cla</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		C. Ru</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11016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finall</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oung		C.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3149600" algn="l"/>
                <a:tab pos="511016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like</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grow</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ha</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0630" y="151066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215010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275505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74012" y="340312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407707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3871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84560" y="404664"/>
            <a:ext cx="11462141" cy="2219271"/>
          </a:xfrm>
        </p:spPr>
        <p:txBody>
          <a:bodyPr/>
          <a:lstStyle/>
          <a:p>
            <a:endParaRPr lang="en-US" altLang="zh-CN" dirty="0" smtClean="0"/>
          </a:p>
          <a:p>
            <a:endPar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endParaRPr lang="en-US" altLang="zh-CN" sz="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ea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根据首字母提示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en-US" altLang="zh-CN" dirty="0">
                <a:solidFill>
                  <a:srgbClr val="000000"/>
                </a:solidFill>
                <a:latin typeface="Times New Roman" panose="02020603050405020304" pitchFamily="18" charset="0"/>
                <a:ea typeface="黑体" panose="02010609060101010101" pitchFamily="49" charset="-122"/>
              </a:rPr>
              <a:t>	</a:t>
            </a:r>
            <a:endParaRPr lang="zh-CN" altLang="en-US" dirty="0"/>
          </a:p>
        </p:txBody>
      </p:sp>
      <p:pic>
        <p:nvPicPr>
          <p:cNvPr id="3" name="BS02.eps" descr="id:2147498253;FounderCES"/>
          <p:cNvPicPr/>
          <p:nvPr/>
        </p:nvPicPr>
        <p:blipFill>
          <a:blip r:embed="rId2"/>
          <a:stretch>
            <a:fillRect/>
          </a:stretch>
        </p:blipFill>
        <p:spPr>
          <a:xfrm>
            <a:off x="478582" y="1215336"/>
            <a:ext cx="7535545" cy="708660"/>
          </a:xfrm>
          <a:prstGeom prst="rect">
            <a:avLst/>
          </a:prstGeom>
        </p:spPr>
      </p:pic>
      <p:sp>
        <p:nvSpPr>
          <p:cNvPr id="4" name="内容占位符 1"/>
          <p:cNvSpPr txBox="1">
            <a:spLocks/>
          </p:cNvSpPr>
          <p:nvPr/>
        </p:nvSpPr>
        <p:spPr bwMode="auto">
          <a:xfrm>
            <a:off x="402251" y="2380441"/>
            <a:ext cx="1146214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Christmas, we go shopping and buy some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our family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478581" y="3584049"/>
            <a:ext cx="11368119"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题意为</a:t>
            </a:r>
            <a:r>
              <a:rPr lang="en-US" altLang="zh-CN" dirty="0">
                <a:cs typeface="Times New Roman" panose="02020603050405020304" pitchFamily="18" charset="0"/>
              </a:rPr>
              <a:t>“</a:t>
            </a:r>
            <a:r>
              <a:rPr lang="zh-CN" altLang="zh-CN" dirty="0">
                <a:cs typeface="Times New Roman" panose="02020603050405020304" pitchFamily="18" charset="0"/>
              </a:rPr>
              <a:t>在圣诞节前，我们购物、买一些礼物给亲朋好友</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一些礼物</a:t>
            </a:r>
            <a:r>
              <a:rPr lang="en-US" altLang="zh-CN" dirty="0">
                <a:cs typeface="Times New Roman" panose="02020603050405020304" pitchFamily="18" charset="0"/>
              </a:rPr>
              <a:t>”</a:t>
            </a:r>
            <a:r>
              <a:rPr lang="zh-CN" altLang="zh-CN" dirty="0">
                <a:cs typeface="Times New Roman" panose="02020603050405020304" pitchFamily="18" charset="0"/>
              </a:rPr>
              <a:t>用复数</a:t>
            </a:r>
            <a:r>
              <a:rPr lang="en-US" altLang="zh-CN" dirty="0">
                <a:cs typeface="Times New Roman" panose="02020603050405020304" pitchFamily="18" charset="0"/>
              </a:rPr>
              <a:t>presents</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8013735" y="2511480"/>
            <a:ext cx="1253805" cy="523220"/>
          </a:xfrm>
          <a:prstGeom prst="rect">
            <a:avLst/>
          </a:prstGeom>
          <a:noFill/>
        </p:spPr>
        <p:txBody>
          <a:bodyPr wrap="none" rtlCol="0">
            <a:spAutoFit/>
          </a:bodyPr>
          <a:lstStyle/>
          <a:p>
            <a:pPr algn="ctr"/>
            <a:r>
              <a:rPr lang="en-US" altLang="zh-CN" dirty="0"/>
              <a:t>resents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34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69989"/>
          </a:xfrm>
        </p:spPr>
        <p:txBody>
          <a:bodyPr/>
          <a:lstStyle/>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Monkeys have long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they are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climbing.</a:t>
            </a:r>
          </a:p>
          <a:p>
            <a:pPr>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father is a teacher. 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421811"/>
            <a:ext cx="1116124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根据常识可知，猴子有长手臂及长腿，注意身体部位用复数。第二句</a:t>
            </a:r>
            <a:r>
              <a:rPr lang="en-US" altLang="zh-CN" dirty="0">
                <a:cs typeface="Times New Roman" panose="02020603050405020304" pitchFamily="18" charset="0"/>
              </a:rPr>
              <a:t>be good at</a:t>
            </a:r>
            <a:r>
              <a:rPr lang="zh-CN" altLang="zh-CN" dirty="0">
                <a:cs typeface="Times New Roman" panose="02020603050405020304" pitchFamily="18" charset="0"/>
              </a:rPr>
              <a:t>是固定搭配，意为</a:t>
            </a:r>
            <a:r>
              <a:rPr lang="en-US" altLang="zh-CN" dirty="0">
                <a:cs typeface="Times New Roman" panose="02020603050405020304" pitchFamily="18" charset="0"/>
              </a:rPr>
              <a:t>“</a:t>
            </a:r>
            <a:r>
              <a:rPr lang="zh-CN" altLang="zh-CN" dirty="0">
                <a:cs typeface="Times New Roman" panose="02020603050405020304" pitchFamily="18" charset="0"/>
              </a:rPr>
              <a:t>擅长于</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24314" y="3411748"/>
            <a:ext cx="10827476"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he</a:t>
            </a:r>
            <a:r>
              <a:rPr lang="zh-CN" altLang="zh-CN" dirty="0">
                <a:cs typeface="Times New Roman" panose="02020603050405020304" pitchFamily="18" charset="0"/>
              </a:rPr>
              <a:t>是第三人称单数，所以动词用第三人称单数形式，故填</a:t>
            </a:r>
            <a:r>
              <a:rPr lang="en-US" altLang="zh-CN" dirty="0">
                <a:cs typeface="Times New Roman" panose="02020603050405020304" pitchFamily="18" charset="0"/>
              </a:rPr>
              <a:t>teaches</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3837080" y="882842"/>
            <a:ext cx="782587" cy="523220"/>
          </a:xfrm>
          <a:prstGeom prst="rect">
            <a:avLst/>
          </a:prstGeom>
          <a:noFill/>
        </p:spPr>
        <p:txBody>
          <a:bodyPr wrap="none" rtlCol="0">
            <a:spAutoFit/>
          </a:bodyPr>
          <a:lstStyle/>
          <a:p>
            <a:pPr algn="ctr"/>
            <a:r>
              <a:rPr lang="en-US" altLang="zh-CN" dirty="0" err="1"/>
              <a:t>rms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5726540" y="810834"/>
            <a:ext cx="662361" cy="523220"/>
          </a:xfrm>
          <a:prstGeom prst="rect">
            <a:avLst/>
          </a:prstGeom>
          <a:noFill/>
        </p:spPr>
        <p:txBody>
          <a:bodyPr wrap="none" rtlCol="0">
            <a:spAutoFit/>
          </a:bodyPr>
          <a:lstStyle/>
          <a:p>
            <a:pPr algn="ctr"/>
            <a:r>
              <a:rPr lang="en-US" altLang="zh-CN" dirty="0" err="1"/>
              <a:t>egs</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615486" y="874216"/>
            <a:ext cx="744114" cy="523220"/>
          </a:xfrm>
          <a:prstGeom prst="rect">
            <a:avLst/>
          </a:prstGeom>
          <a:noFill/>
        </p:spPr>
        <p:txBody>
          <a:bodyPr wrap="none" rtlCol="0">
            <a:spAutoFit/>
          </a:bodyPr>
          <a:lstStyle/>
          <a:p>
            <a:pPr algn="ctr"/>
            <a:r>
              <a:rPr lang="en-US" altLang="zh-CN" dirty="0" err="1"/>
              <a:t>ood</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4655046" y="2871276"/>
            <a:ext cx="1180131" cy="523220"/>
          </a:xfrm>
          <a:prstGeom prst="rect">
            <a:avLst/>
          </a:prstGeom>
          <a:noFill/>
        </p:spPr>
        <p:txBody>
          <a:bodyPr wrap="none" rtlCol="0">
            <a:spAutoFit/>
          </a:bodyPr>
          <a:lstStyle/>
          <a:p>
            <a:pPr algn="ctr"/>
            <a:r>
              <a:rPr lang="en-US" altLang="zh-CN" dirty="0" err="1"/>
              <a:t>eaches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3337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Julia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swims well at school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Chen often cook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can cook food very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78582" y="1380787"/>
            <a:ext cx="10585176"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like</a:t>
            </a:r>
            <a:r>
              <a:rPr lang="zh-CN" altLang="zh-CN" dirty="0">
                <a:cs typeface="Times New Roman" panose="02020603050405020304" pitchFamily="18" charset="0"/>
              </a:rPr>
              <a:t>在句中意为</a:t>
            </a:r>
            <a:r>
              <a:rPr lang="en-US" altLang="zh-CN" dirty="0">
                <a:cs typeface="Times New Roman" panose="02020603050405020304" pitchFamily="18" charset="0"/>
              </a:rPr>
              <a:t>“</a:t>
            </a:r>
            <a:r>
              <a:rPr lang="zh-CN" altLang="zh-CN" dirty="0">
                <a:cs typeface="Times New Roman" panose="02020603050405020304" pitchFamily="18" charset="0"/>
              </a:rPr>
              <a:t>喜欢</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like</a:t>
            </a:r>
            <a:r>
              <a:rPr lang="zh-CN" altLang="zh-CN" dirty="0">
                <a:cs typeface="Times New Roman" panose="02020603050405020304" pitchFamily="18" charset="0"/>
              </a:rPr>
              <a:t>后接动词－</a:t>
            </a:r>
            <a:r>
              <a:rPr lang="en-US" altLang="zh-CN" dirty="0" err="1">
                <a:cs typeface="Times New Roman" panose="02020603050405020304" pitchFamily="18" charset="0"/>
              </a:rPr>
              <a:t>ing</a:t>
            </a:r>
            <a:r>
              <a:rPr lang="zh-CN" altLang="zh-CN" dirty="0">
                <a:cs typeface="Times New Roman" panose="02020603050405020304" pitchFamily="18" charset="0"/>
              </a:rPr>
              <a:t>形式，故填</a:t>
            </a:r>
            <a:r>
              <a:rPr lang="en-US" altLang="zh-CN" dirty="0">
                <a:cs typeface="Times New Roman" panose="02020603050405020304" pitchFamily="18" charset="0"/>
              </a:rPr>
              <a:t>swimming</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478582" y="3209978"/>
            <a:ext cx="11224622"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答句意为</a:t>
            </a:r>
            <a:r>
              <a:rPr lang="en-US" altLang="zh-CN" dirty="0">
                <a:cs typeface="Times New Roman" panose="02020603050405020304" pitchFamily="18" charset="0"/>
              </a:rPr>
              <a:t>“</a:t>
            </a:r>
            <a:r>
              <a:rPr lang="zh-CN" altLang="zh-CN" dirty="0">
                <a:cs typeface="Times New Roman" panose="02020603050405020304" pitchFamily="18" charset="0"/>
              </a:rPr>
              <a:t>他烹饪食物非常棒</a:t>
            </a:r>
            <a:r>
              <a:rPr lang="en-US" altLang="zh-CN" dirty="0">
                <a:cs typeface="Times New Roman" panose="02020603050405020304" pitchFamily="18" charset="0"/>
              </a:rPr>
              <a:t>”</a:t>
            </a:r>
            <a:r>
              <a:rPr lang="zh-CN" altLang="zh-CN" dirty="0">
                <a:cs typeface="Times New Roman" panose="02020603050405020304" pitchFamily="18" charset="0"/>
              </a:rPr>
              <a:t>，形容词</a:t>
            </a:r>
            <a:r>
              <a:rPr lang="en-US" altLang="zh-CN" dirty="0">
                <a:cs typeface="Times New Roman" panose="02020603050405020304" pitchFamily="18" charset="0"/>
              </a:rPr>
              <a:t>good</a:t>
            </a:r>
            <a:r>
              <a:rPr lang="zh-CN" altLang="zh-CN" dirty="0">
                <a:cs typeface="Times New Roman" panose="02020603050405020304" pitchFamily="18" charset="0"/>
              </a:rPr>
              <a:t>要变成副词</a:t>
            </a:r>
            <a:r>
              <a:rPr lang="en-US" altLang="zh-CN" dirty="0">
                <a:cs typeface="Times New Roman" panose="02020603050405020304" pitchFamily="18" charset="0"/>
              </a:rPr>
              <a:t>well</a:t>
            </a:r>
            <a:r>
              <a:rPr lang="zh-CN" altLang="zh-CN" dirty="0">
                <a:cs typeface="Times New Roman" panose="02020603050405020304" pitchFamily="18" charset="0"/>
              </a:rPr>
              <a:t>修饰动词。</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2428758" y="836712"/>
            <a:ext cx="1622560" cy="523220"/>
          </a:xfrm>
          <a:prstGeom prst="rect">
            <a:avLst/>
          </a:prstGeom>
          <a:noFill/>
        </p:spPr>
        <p:txBody>
          <a:bodyPr wrap="none" rtlCol="0">
            <a:spAutoFit/>
          </a:bodyPr>
          <a:lstStyle/>
          <a:p>
            <a:pPr algn="ctr"/>
            <a:r>
              <a:rPr lang="en-US" altLang="zh-CN" dirty="0" err="1"/>
              <a:t>wimming</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5366500" y="2708920"/>
            <a:ext cx="542136" cy="523220"/>
          </a:xfrm>
          <a:prstGeom prst="rect">
            <a:avLst/>
          </a:prstGeom>
          <a:noFill/>
        </p:spPr>
        <p:txBody>
          <a:bodyPr wrap="none" rtlCol="0">
            <a:spAutoFit/>
          </a:bodyPr>
          <a:lstStyle/>
          <a:p>
            <a:pPr algn="ctr"/>
            <a:r>
              <a:rPr lang="en-US" altLang="zh-CN" dirty="0"/>
              <a:t>ell</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8144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360854" y="836711"/>
            <a:ext cx="11567000" cy="5327301"/>
          </a:xfrm>
          <a:prstGeom prst="rect">
            <a:avLst/>
          </a:prstGeom>
        </p:spPr>
      </p:pic>
      <p:sp>
        <p:nvSpPr>
          <p:cNvPr id="3" name="内容占位符 2"/>
          <p:cNvSpPr>
            <a:spLocks noGrp="1"/>
          </p:cNvSpPr>
          <p:nvPr>
            <p:ph idx="1"/>
          </p:nvPr>
        </p:nvSpPr>
        <p:spPr>
          <a:xfrm>
            <a:off x="360854" y="746120"/>
            <a:ext cx="11485848" cy="5493812"/>
          </a:xfrm>
        </p:spPr>
        <p:txBody>
          <a:bodyPr/>
          <a:lstStyle/>
          <a:p>
            <a:pPr algn="ctr" hangingPunct="0">
              <a:spcAft>
                <a:spcPts val="0"/>
              </a:spcAft>
            </a:pPr>
            <a:r>
              <a:rPr lang="zh-CN" altLang="zh-CN" sz="2600" b="1" dirty="0">
                <a:latin typeface="Times New Roman" panose="02020603050405020304" pitchFamily="18" charset="0"/>
                <a:ea typeface="黑体" panose="02010609060101010101" pitchFamily="49" charset="-122"/>
                <a:cs typeface="Times New Roman" panose="02020603050405020304" pitchFamily="18" charset="0"/>
              </a:rPr>
              <a:t>形容词和副词的区别</a:t>
            </a:r>
            <a:endParaRPr lang="zh-CN" altLang="zh-CN" sz="26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600"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形容词</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主要用来修饰名词或代词</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说明事物或人的性质、特征或状态</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在句子中可作定语、表语、补语等</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作定语时通常放在被修饰的名词前。如</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flower</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美丽的花</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中</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作定语修饰</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flower</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作表语时放在系动词之后</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如</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She</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is</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lovely</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她很可爱</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600"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副词</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主要用于修饰动词、形容词、其他副词或整个句子</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说明动作或状态的程度、方式、时间、地点等</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在句中常作状语。修饰动词时</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位置较灵活</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可放在动词前、后或句首、句末</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如</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He</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runs</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fast</a:t>
            </a:r>
            <a:r>
              <a:rPr lang="en-US" altLang="zh-CN" sz="2600" b="1" dirty="0">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他跑得很快</a:t>
            </a:r>
            <a:r>
              <a:rPr lang="zh-CN" altLang="zh-CN" sz="2600" b="1" dirty="0">
                <a:latin typeface="Times New Roman" panose="02020603050405020304" pitchFamily="18" charset="0"/>
                <a:ea typeface="宋体" panose="02010600030101010101" pitchFamily="2" charset="-122"/>
                <a:cs typeface="宋体" panose="02010600030101010101" pitchFamily="2" charset="-122"/>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中</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fast</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修饰动词</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dirty="0">
                <a:latin typeface="Times New Roman" panose="02020603050405020304" pitchFamily="18" charset="0"/>
                <a:ea typeface="宋体" panose="02010600030101010101" pitchFamily="2" charset="-122"/>
                <a:cs typeface="Times New Roman" panose="02020603050405020304" pitchFamily="18" charset="0"/>
              </a:rPr>
              <a:t>runs</a:t>
            </a:r>
            <a:r>
              <a:rPr lang="en-US" altLang="zh-CN" sz="2600"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修饰形容词或其他副词时</a:t>
            </a:r>
            <a:r>
              <a:rPr lang="zh-CN" altLang="zh-CN" sz="26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latin typeface="Times New Roman" panose="02020603050405020304" pitchFamily="18" charset="0"/>
                <a:ea typeface="楷体" panose="02010609060101010101" pitchFamily="49" charset="-122"/>
                <a:cs typeface="Times New Roman" panose="02020603050405020304" pitchFamily="18" charset="0"/>
              </a:rPr>
              <a:t>一般放在被修饰词前</a:t>
            </a:r>
            <a:r>
              <a:rPr lang="zh-CN" altLang="zh-CN" sz="2600"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3"/>
          <a:stretch>
            <a:fillRect/>
          </a:stretch>
        </p:blipFill>
        <p:spPr>
          <a:xfrm>
            <a:off x="334566" y="790582"/>
            <a:ext cx="1665888" cy="550845"/>
          </a:xfrm>
          <a:prstGeom prst="rect">
            <a:avLst/>
          </a:prstGeom>
        </p:spPr>
      </p:pic>
    </p:spTree>
    <p:extLst>
      <p:ext uri="{BB962C8B-B14F-4D97-AF65-F5344CB8AC3E}">
        <p14:creationId xmlns:p14="http://schemas.microsoft.com/office/powerpoint/2010/main" val="10438487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单项选择。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much.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likes;storybook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like;storybooks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likes;storybooks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56822"/>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1793875" algn="l"/>
                <a:tab pos="3149600" algn="l"/>
                <a:tab pos="582771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teach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and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 them English.</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93875" algn="l"/>
                <a:tab pos="3149600" algn="l"/>
                <a:tab pos="5827713"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us;we		B. we;our			C. our;them</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93875" algn="l"/>
                <a:tab pos="3149600" algn="l"/>
                <a:tab pos="582771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often go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weekends.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93875" algn="l"/>
                <a:tab pos="3149600" algn="l"/>
                <a:tab pos="5827713"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fish		B. fishing			C. fishes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1001638" y="148478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65386" y="335699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012057" y="465313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60340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238" algn="l"/>
                <a:tab pos="1793875" algn="l"/>
                <a:tab pos="3149600" algn="l"/>
                <a:tab pos="5741988" algn="l"/>
                <a:tab pos="64611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presents for you.</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741988" algn="l"/>
                <a:tab pos="64611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is		B. have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741988" algn="l"/>
                <a:tab pos="64611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Willy play table tennis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741988" algn="l"/>
                <a:tab pos="64611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Does;good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Does;well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Do;well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741988" algn="l"/>
                <a:tab pos="64611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very popular 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741988" algn="l"/>
                <a:tab pos="64611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Football	B. Basketball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Table tennis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29630" y="82808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82638" y="208672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3400123"/>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8128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1637</Words>
  <Application>Microsoft Office PowerPoint</Application>
  <PresentationFormat>自定义</PresentationFormat>
  <Paragraphs>158</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340</cp:revision>
  <dcterms:created xsi:type="dcterms:W3CDTF">2020-11-06T05:24:00Z</dcterms:created>
  <dcterms:modified xsi:type="dcterms:W3CDTF">2025-06-30T06:19:14Z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